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37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9" indent="0" algn="ctr">
              <a:buNone/>
              <a:defRPr sz="2000"/>
            </a:lvl2pPr>
            <a:lvl3pPr marL="914457" indent="0" algn="ctr">
              <a:buNone/>
              <a:defRPr sz="1800"/>
            </a:lvl3pPr>
            <a:lvl4pPr marL="1371685" indent="0" algn="ctr">
              <a:buNone/>
              <a:defRPr sz="1600"/>
            </a:lvl4pPr>
            <a:lvl5pPr marL="1828915" indent="0" algn="ctr">
              <a:buNone/>
              <a:defRPr sz="1600"/>
            </a:lvl5pPr>
            <a:lvl6pPr marL="2286143" indent="0" algn="ctr">
              <a:buNone/>
              <a:defRPr sz="1600"/>
            </a:lvl6pPr>
            <a:lvl7pPr marL="2743370" indent="0" algn="ctr">
              <a:buNone/>
              <a:defRPr sz="1600"/>
            </a:lvl7pPr>
            <a:lvl8pPr marL="3200600" indent="0" algn="ctr">
              <a:buNone/>
              <a:defRPr sz="1600"/>
            </a:lvl8pPr>
            <a:lvl9pPr marL="365783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181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60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83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235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3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49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579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96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9" indent="0">
              <a:buNone/>
              <a:defRPr sz="2000" b="1"/>
            </a:lvl2pPr>
            <a:lvl3pPr marL="914457" indent="0">
              <a:buNone/>
              <a:defRPr sz="1800" b="1"/>
            </a:lvl3pPr>
            <a:lvl4pPr marL="1371685" indent="0">
              <a:buNone/>
              <a:defRPr sz="1600" b="1"/>
            </a:lvl4pPr>
            <a:lvl5pPr marL="1828915" indent="0">
              <a:buNone/>
              <a:defRPr sz="1600" b="1"/>
            </a:lvl5pPr>
            <a:lvl6pPr marL="2286143" indent="0">
              <a:buNone/>
              <a:defRPr sz="1600" b="1"/>
            </a:lvl6pPr>
            <a:lvl7pPr marL="2743370" indent="0">
              <a:buNone/>
              <a:defRPr sz="1600" b="1"/>
            </a:lvl7pPr>
            <a:lvl8pPr marL="3200600" indent="0">
              <a:buNone/>
              <a:defRPr sz="1600" b="1"/>
            </a:lvl8pPr>
            <a:lvl9pPr marL="365783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96" y="2505076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9" indent="0">
              <a:buNone/>
              <a:defRPr sz="2000" b="1"/>
            </a:lvl2pPr>
            <a:lvl3pPr marL="914457" indent="0">
              <a:buNone/>
              <a:defRPr sz="1800" b="1"/>
            </a:lvl3pPr>
            <a:lvl4pPr marL="1371685" indent="0">
              <a:buNone/>
              <a:defRPr sz="1600" b="1"/>
            </a:lvl4pPr>
            <a:lvl5pPr marL="1828915" indent="0">
              <a:buNone/>
              <a:defRPr sz="1600" b="1"/>
            </a:lvl5pPr>
            <a:lvl6pPr marL="2286143" indent="0">
              <a:buNone/>
              <a:defRPr sz="1600" b="1"/>
            </a:lvl6pPr>
            <a:lvl7pPr marL="2743370" indent="0">
              <a:buNone/>
              <a:defRPr sz="1600" b="1"/>
            </a:lvl7pPr>
            <a:lvl8pPr marL="3200600" indent="0">
              <a:buNone/>
              <a:defRPr sz="1600" b="1"/>
            </a:lvl8pPr>
            <a:lvl9pPr marL="365783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61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43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707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96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9" indent="0">
              <a:buNone/>
              <a:defRPr sz="1400"/>
            </a:lvl2pPr>
            <a:lvl3pPr marL="914457" indent="0">
              <a:buNone/>
              <a:defRPr sz="1200"/>
            </a:lvl3pPr>
            <a:lvl4pPr marL="1371685" indent="0">
              <a:buNone/>
              <a:defRPr sz="1000"/>
            </a:lvl4pPr>
            <a:lvl5pPr marL="1828915" indent="0">
              <a:buNone/>
              <a:defRPr sz="1000"/>
            </a:lvl5pPr>
            <a:lvl6pPr marL="2286143" indent="0">
              <a:buNone/>
              <a:defRPr sz="1000"/>
            </a:lvl6pPr>
            <a:lvl7pPr marL="2743370" indent="0">
              <a:buNone/>
              <a:defRPr sz="1000"/>
            </a:lvl7pPr>
            <a:lvl8pPr marL="3200600" indent="0">
              <a:buNone/>
              <a:defRPr sz="1000"/>
            </a:lvl8pPr>
            <a:lvl9pPr marL="365783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079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96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9" indent="0">
              <a:buNone/>
              <a:defRPr sz="2800"/>
            </a:lvl2pPr>
            <a:lvl3pPr marL="914457" indent="0">
              <a:buNone/>
              <a:defRPr sz="2400"/>
            </a:lvl3pPr>
            <a:lvl4pPr marL="1371685" indent="0">
              <a:buNone/>
              <a:defRPr sz="2000"/>
            </a:lvl4pPr>
            <a:lvl5pPr marL="1828915" indent="0">
              <a:buNone/>
              <a:defRPr sz="2000"/>
            </a:lvl5pPr>
            <a:lvl6pPr marL="2286143" indent="0">
              <a:buNone/>
              <a:defRPr sz="2000"/>
            </a:lvl6pPr>
            <a:lvl7pPr marL="2743370" indent="0">
              <a:buNone/>
              <a:defRPr sz="2000"/>
            </a:lvl7pPr>
            <a:lvl8pPr marL="3200600" indent="0">
              <a:buNone/>
              <a:defRPr sz="2000"/>
            </a:lvl8pPr>
            <a:lvl9pPr marL="365783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9" indent="0">
              <a:buNone/>
              <a:defRPr sz="1400"/>
            </a:lvl2pPr>
            <a:lvl3pPr marL="914457" indent="0">
              <a:buNone/>
              <a:defRPr sz="1200"/>
            </a:lvl3pPr>
            <a:lvl4pPr marL="1371685" indent="0">
              <a:buNone/>
              <a:defRPr sz="1000"/>
            </a:lvl4pPr>
            <a:lvl5pPr marL="1828915" indent="0">
              <a:buNone/>
              <a:defRPr sz="1000"/>
            </a:lvl5pPr>
            <a:lvl6pPr marL="2286143" indent="0">
              <a:buNone/>
              <a:defRPr sz="1000"/>
            </a:lvl6pPr>
            <a:lvl7pPr marL="2743370" indent="0">
              <a:buNone/>
              <a:defRPr sz="1000"/>
            </a:lvl7pPr>
            <a:lvl8pPr marL="3200600" indent="0">
              <a:buNone/>
              <a:defRPr sz="1000"/>
            </a:lvl8pPr>
            <a:lvl9pPr marL="365783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140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5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9AE9-B5A7-4AFC-9B13-B987F7641197}" type="datetimeFigureOut">
              <a:rPr lang="he-IL" smtClean="0"/>
              <a:t>ה'/כסלו/תש"פ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5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5B0F-BB71-41A4-AAF1-EC5E418ACF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762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57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5" indent="-228615" algn="r" defTabSz="914457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43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70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00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30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59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85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15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44" indent="-228615" algn="r" defTabSz="914457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9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57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85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15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43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70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00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30" algn="r" defTabSz="91445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502;&#1510;&#1490;&#1514;2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502;&#1510;&#1490;&#1514;2.pptx#-1,2,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502;&#1510;&#1490;&#1514;2.pptx#-1,3,&#1502;&#1510;&#1490;&#1514; &#1513;&#1500; PowerPoint&#8207;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057246" y="1168031"/>
            <a:ext cx="6215163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99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מבעה</a:t>
            </a:r>
          </a:p>
        </p:txBody>
      </p:sp>
    </p:spTree>
    <p:extLst>
      <p:ext uri="{BB962C8B-B14F-4D97-AF65-F5344CB8AC3E}">
        <p14:creationId xmlns:p14="http://schemas.microsoft.com/office/powerpoint/2010/main" val="2321027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2462841" y="195072"/>
            <a:ext cx="6949339" cy="27699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במשנתנו כתוב:</a:t>
            </a:r>
          </a:p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4 אבות נזיקין</a:t>
            </a:r>
          </a:p>
          <a:p>
            <a:pPr algn="ctr"/>
            <a:r>
              <a:rPr lang="he-IL" sz="6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השור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הבור המבעה </a:t>
            </a:r>
            <a:r>
              <a:rPr lang="he-IL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וההבער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89160" y="2967335"/>
            <a:ext cx="11413701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רב מפרש ש"שור" שבמשנה הוא שם כולל ל</a:t>
            </a:r>
            <a:r>
              <a:rPr lang="he-I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כל נזקי השור-</a:t>
            </a:r>
            <a:b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23" r="16180" b="8761"/>
          <a:stretch/>
        </p:blipFill>
        <p:spPr>
          <a:xfrm rot="5400000" flipV="1">
            <a:off x="7649060" y="3007059"/>
            <a:ext cx="2784118" cy="4229424"/>
          </a:xfrm>
          <a:prstGeom prst="rect">
            <a:avLst/>
          </a:prstGeom>
        </p:spPr>
      </p:pic>
      <p:grpSp>
        <p:nvGrpSpPr>
          <p:cNvPr id="22" name="קבוצה 21"/>
          <p:cNvGrpSpPr/>
          <p:nvPr/>
        </p:nvGrpSpPr>
        <p:grpSpPr>
          <a:xfrm>
            <a:off x="5440394" y="3695378"/>
            <a:ext cx="1615966" cy="830997"/>
            <a:chOff x="5440394" y="3695378"/>
            <a:chExt cx="1615966" cy="830997"/>
          </a:xfrm>
        </p:grpSpPr>
        <p:sp>
          <p:nvSpPr>
            <p:cNvPr id="13" name="מלבן 12"/>
            <p:cNvSpPr/>
            <p:nvPr/>
          </p:nvSpPr>
          <p:spPr>
            <a:xfrm>
              <a:off x="5440394" y="3695378"/>
              <a:ext cx="989373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4800" b="0" cap="none" spc="0" dirty="0">
                  <a:ln w="0"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קרן</a:t>
              </a:r>
            </a:p>
          </p:txBody>
        </p:sp>
        <p:cxnSp>
          <p:nvCxnSpPr>
            <p:cNvPr id="17" name="מחבר חץ ישר 16"/>
            <p:cNvCxnSpPr/>
            <p:nvPr/>
          </p:nvCxnSpPr>
          <p:spPr>
            <a:xfrm flipV="1">
              <a:off x="6394174" y="4069483"/>
              <a:ext cx="662186" cy="9233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קבוצה 22"/>
          <p:cNvGrpSpPr/>
          <p:nvPr/>
        </p:nvGrpSpPr>
        <p:grpSpPr>
          <a:xfrm>
            <a:off x="6238938" y="4647085"/>
            <a:ext cx="1479608" cy="923330"/>
            <a:chOff x="6238938" y="4647085"/>
            <a:chExt cx="1479608" cy="923330"/>
          </a:xfrm>
        </p:grpSpPr>
        <p:sp>
          <p:nvSpPr>
            <p:cNvPr id="14" name="מלבן 13"/>
            <p:cNvSpPr/>
            <p:nvPr/>
          </p:nvSpPr>
          <p:spPr>
            <a:xfrm>
              <a:off x="6238938" y="4647085"/>
              <a:ext cx="83708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400" b="0" cap="none" spc="0" dirty="0">
                  <a:ln w="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שן</a:t>
              </a:r>
            </a:p>
          </p:txBody>
        </p:sp>
        <p:cxnSp>
          <p:nvCxnSpPr>
            <p:cNvPr id="20" name="מחבר חץ ישר 19"/>
            <p:cNvCxnSpPr/>
            <p:nvPr/>
          </p:nvCxnSpPr>
          <p:spPr>
            <a:xfrm flipV="1">
              <a:off x="7056360" y="5051690"/>
              <a:ext cx="662186" cy="9233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קבוצה 23"/>
          <p:cNvGrpSpPr/>
          <p:nvPr/>
        </p:nvGrpSpPr>
        <p:grpSpPr>
          <a:xfrm>
            <a:off x="6586136" y="5809881"/>
            <a:ext cx="1784124" cy="830997"/>
            <a:chOff x="6586136" y="5809881"/>
            <a:chExt cx="1784124" cy="830997"/>
          </a:xfrm>
        </p:grpSpPr>
        <p:sp>
          <p:nvSpPr>
            <p:cNvPr id="15" name="מלבן 14"/>
            <p:cNvSpPr/>
            <p:nvPr/>
          </p:nvSpPr>
          <p:spPr>
            <a:xfrm>
              <a:off x="6586136" y="5809881"/>
              <a:ext cx="1414272" cy="83099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he-IL" sz="4800" b="0" cap="none" spc="0" dirty="0">
                  <a:ln w="0"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רגל</a:t>
              </a:r>
            </a:p>
          </p:txBody>
        </p:sp>
        <p:cxnSp>
          <p:nvCxnSpPr>
            <p:cNvPr id="21" name="מחבר חץ ישר 20"/>
            <p:cNvCxnSpPr/>
            <p:nvPr/>
          </p:nvCxnSpPr>
          <p:spPr>
            <a:xfrm flipV="1">
              <a:off x="7708074" y="6179212"/>
              <a:ext cx="662186" cy="9233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מלבן 24"/>
          <p:cNvSpPr/>
          <p:nvPr/>
        </p:nvSpPr>
        <p:spPr>
          <a:xfrm>
            <a:off x="254798" y="4693252"/>
            <a:ext cx="5287024" cy="1754326"/>
          </a:xfrm>
          <a:prstGeom prst="rect">
            <a:avLst/>
          </a:prstGeom>
          <a:pattFill prst="solidDmnd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chemeClr val="tx1"/>
                </a:solidFill>
              </a:rPr>
              <a:t>ולכן לא יתכן לפרש </a:t>
            </a:r>
            <a:br>
              <a:rPr lang="en-US" sz="5400" b="0" cap="none" spc="0" dirty="0">
                <a:ln w="0"/>
                <a:solidFill>
                  <a:schemeClr val="tx1"/>
                </a:solidFill>
              </a:rPr>
            </a:br>
            <a:r>
              <a:rPr lang="he-IL" sz="5400" b="0" cap="none" spc="0" dirty="0">
                <a:ln w="0"/>
                <a:solidFill>
                  <a:schemeClr val="tx1"/>
                </a:solidFill>
              </a:rPr>
              <a:t>שמבעה זו השן....</a:t>
            </a:r>
          </a:p>
        </p:txBody>
      </p:sp>
    </p:spTree>
    <p:extLst>
      <p:ext uri="{BB962C8B-B14F-4D97-AF65-F5344CB8AC3E}">
        <p14:creationId xmlns:p14="http://schemas.microsoft.com/office/powerpoint/2010/main" val="32608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82752" y="1967597"/>
            <a:ext cx="1082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5400" dirty="0">
                <a:latin typeface="FrankRuehl "/>
                <a:cs typeface="FrankRuehl BT" pitchFamily="2" charset="-79"/>
              </a:rPr>
              <a:t>מכדי קראי לא כמר דייקי ולא כמר דייקי, </a:t>
            </a:r>
            <a:br>
              <a:rPr lang="en-US" sz="5400" dirty="0">
                <a:latin typeface="FrankRuehl "/>
                <a:cs typeface="FrankRuehl BT" pitchFamily="2" charset="-79"/>
              </a:rPr>
            </a:br>
            <a:r>
              <a:rPr lang="he-IL" sz="5400" dirty="0">
                <a:latin typeface="FrankRuehl "/>
                <a:cs typeface="FrankRuehl BT" pitchFamily="2" charset="-79"/>
              </a:rPr>
              <a:t>רב מ"ט לא אמר כשמואל? תנא שור וכל </a:t>
            </a:r>
            <a:br>
              <a:rPr lang="en-US" sz="5400" dirty="0">
                <a:latin typeface="FrankRuehl "/>
                <a:cs typeface="FrankRuehl BT" pitchFamily="2" charset="-79"/>
              </a:rPr>
            </a:br>
            <a:r>
              <a:rPr lang="he-IL" sz="5400" dirty="0">
                <a:latin typeface="FrankRuehl "/>
                <a:cs typeface="FrankRuehl BT" pitchFamily="2" charset="-79"/>
              </a:rPr>
              <a:t>מילי </a:t>
            </a:r>
            <a:r>
              <a:rPr lang="he-IL" sz="5400" dirty="0" err="1">
                <a:latin typeface="FrankRuehl "/>
                <a:cs typeface="FrankRuehl BT" pitchFamily="2" charset="-79"/>
              </a:rPr>
              <a:t>דשור</a:t>
            </a:r>
            <a:r>
              <a:rPr lang="he-IL" sz="5400" dirty="0">
                <a:latin typeface="FrankRuehl "/>
                <a:cs typeface="FrankRuehl BT" pitchFamily="2" charset="-79"/>
              </a:rPr>
              <a:t>. ושמואל </a:t>
            </a:r>
            <a:r>
              <a:rPr lang="he-IL" sz="5400" dirty="0" err="1">
                <a:latin typeface="FrankRuehl "/>
                <a:cs typeface="FrankRuehl BT" pitchFamily="2" charset="-79"/>
              </a:rPr>
              <a:t>נמי</a:t>
            </a:r>
            <a:r>
              <a:rPr lang="he-IL" sz="5400" dirty="0">
                <a:latin typeface="FrankRuehl "/>
                <a:cs typeface="FrankRuehl BT" pitchFamily="2" charset="-79"/>
              </a:rPr>
              <a:t> הא תנא ליה שור! אמר רב יהודה: תנא שור לקרנו ומבעה לשינו, </a:t>
            </a:r>
          </a:p>
        </p:txBody>
      </p:sp>
      <p:sp>
        <p:nvSpPr>
          <p:cNvPr id="5" name="מלבן 4"/>
          <p:cNvSpPr/>
          <p:nvPr/>
        </p:nvSpPr>
        <p:spPr>
          <a:xfrm>
            <a:off x="7771835" y="324683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6" name="מלבן 5"/>
          <p:cNvSpPr/>
          <p:nvPr/>
        </p:nvSpPr>
        <p:spPr>
          <a:xfrm>
            <a:off x="573024" y="3669792"/>
            <a:ext cx="7900416" cy="902208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8081707" y="284574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573024" y="4572000"/>
            <a:ext cx="10936224" cy="1642914"/>
            <a:chOff x="573024" y="4572000"/>
            <a:chExt cx="10936224" cy="1642914"/>
          </a:xfrm>
        </p:grpSpPr>
        <p:sp>
          <p:nvSpPr>
            <p:cNvPr id="8" name="מלבן 7"/>
            <p:cNvSpPr/>
            <p:nvPr/>
          </p:nvSpPr>
          <p:spPr>
            <a:xfrm>
              <a:off x="573024" y="4572000"/>
              <a:ext cx="10936224" cy="804672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9741408" y="5376672"/>
              <a:ext cx="1767840" cy="838242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64455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 animBg="1"/>
      <p:bldP spid="6" grpId="1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תמונה 1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797" y="3635366"/>
            <a:ext cx="1847850" cy="2466975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המשנה לשיטת שמואל:</a:t>
            </a: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5" y="15857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57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7200" dirty="0"/>
              <a:t>השור הבור המבעה </a:t>
            </a:r>
            <a:r>
              <a:rPr lang="he-IL" sz="7200" dirty="0" err="1"/>
              <a:t>וההבער</a:t>
            </a:r>
            <a:endParaRPr lang="he-IL" sz="7200" dirty="0"/>
          </a:p>
        </p:txBody>
      </p:sp>
      <p:grpSp>
        <p:nvGrpSpPr>
          <p:cNvPr id="15" name="קבוצה 14"/>
          <p:cNvGrpSpPr/>
          <p:nvPr/>
        </p:nvGrpSpPr>
        <p:grpSpPr>
          <a:xfrm>
            <a:off x="5028305" y="2726628"/>
            <a:ext cx="837089" cy="1449357"/>
            <a:chOff x="5028305" y="2726628"/>
            <a:chExt cx="837089" cy="1449357"/>
          </a:xfrm>
        </p:grpSpPr>
        <p:sp>
          <p:nvSpPr>
            <p:cNvPr id="6" name="מלבן 5"/>
            <p:cNvSpPr/>
            <p:nvPr/>
          </p:nvSpPr>
          <p:spPr>
            <a:xfrm>
              <a:off x="5028305" y="3252655"/>
              <a:ext cx="83708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400" b="0" cap="none" spc="0" dirty="0">
                  <a:ln w="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שן</a:t>
              </a:r>
            </a:p>
          </p:txBody>
        </p:sp>
        <p:cxnSp>
          <p:nvCxnSpPr>
            <p:cNvPr id="8" name="מחבר חץ ישר 7"/>
            <p:cNvCxnSpPr/>
            <p:nvPr/>
          </p:nvCxnSpPr>
          <p:spPr>
            <a:xfrm flipV="1">
              <a:off x="5446849" y="2726628"/>
              <a:ext cx="3178" cy="76931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קבוצה 13"/>
          <p:cNvGrpSpPr/>
          <p:nvPr/>
        </p:nvGrpSpPr>
        <p:grpSpPr>
          <a:xfrm>
            <a:off x="9117924" y="2741337"/>
            <a:ext cx="1090363" cy="1434648"/>
            <a:chOff x="9117924" y="2741337"/>
            <a:chExt cx="1090363" cy="1434648"/>
          </a:xfrm>
        </p:grpSpPr>
        <p:sp>
          <p:nvSpPr>
            <p:cNvPr id="5" name="מלבן 4"/>
            <p:cNvSpPr/>
            <p:nvPr/>
          </p:nvSpPr>
          <p:spPr>
            <a:xfrm>
              <a:off x="9117924" y="3252655"/>
              <a:ext cx="10903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400" b="0" cap="none" spc="0" dirty="0">
                  <a:ln w="0"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קרן</a:t>
              </a:r>
            </a:p>
          </p:txBody>
        </p:sp>
        <p:cxnSp>
          <p:nvCxnSpPr>
            <p:cNvPr id="9" name="מחבר חץ ישר 8"/>
            <p:cNvCxnSpPr/>
            <p:nvPr/>
          </p:nvCxnSpPr>
          <p:spPr>
            <a:xfrm flipH="1" flipV="1">
              <a:off x="9654559" y="2741337"/>
              <a:ext cx="8546" cy="75460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מלבן 9"/>
          <p:cNvSpPr/>
          <p:nvPr/>
        </p:nvSpPr>
        <p:spPr>
          <a:xfrm>
            <a:off x="4451265" y="1794913"/>
            <a:ext cx="2231546" cy="9072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483456" y="1794912"/>
            <a:ext cx="2008262" cy="9072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627913" y="5026871"/>
            <a:ext cx="5676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להיכן נעלמה הרגל?!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60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1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666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988" y="0"/>
            <a:ext cx="5259202" cy="685800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" r="1550"/>
          <a:stretch/>
        </p:blipFill>
        <p:spPr>
          <a:xfrm>
            <a:off x="3578462" y="0"/>
            <a:ext cx="5310232" cy="6858000"/>
          </a:xfrm>
          <a:prstGeom prst="rect">
            <a:avLst/>
          </a:prstGeom>
        </p:spPr>
      </p:pic>
      <p:grpSp>
        <p:nvGrpSpPr>
          <p:cNvPr id="8" name="קבוצה 7"/>
          <p:cNvGrpSpPr/>
          <p:nvPr/>
        </p:nvGrpSpPr>
        <p:grpSpPr>
          <a:xfrm>
            <a:off x="5372512" y="4234071"/>
            <a:ext cx="1766490" cy="1800655"/>
            <a:chOff x="5862709" y="4234070"/>
            <a:chExt cx="1766490" cy="1800655"/>
          </a:xfrm>
        </p:grpSpPr>
        <p:sp>
          <p:nvSpPr>
            <p:cNvPr id="6" name="מלבן 5"/>
            <p:cNvSpPr/>
            <p:nvPr/>
          </p:nvSpPr>
          <p:spPr>
            <a:xfrm>
              <a:off x="7255565" y="4329560"/>
              <a:ext cx="373634" cy="1705165"/>
            </a:xfrm>
            <a:prstGeom prst="rect">
              <a:avLst/>
            </a:prstGeom>
            <a:solidFill>
              <a:srgbClr val="FFFF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7" name="מלבן 6"/>
            <p:cNvSpPr/>
            <p:nvPr/>
          </p:nvSpPr>
          <p:spPr>
            <a:xfrm>
              <a:off x="5862709" y="4234070"/>
              <a:ext cx="1392856" cy="1800655"/>
            </a:xfrm>
            <a:prstGeom prst="rect">
              <a:avLst/>
            </a:prstGeom>
            <a:solidFill>
              <a:srgbClr val="FFFF0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3243072" y="792480"/>
            <a:ext cx="1694688" cy="2340864"/>
            <a:chOff x="3243072" y="792480"/>
            <a:chExt cx="1694688" cy="2340864"/>
          </a:xfrm>
        </p:grpSpPr>
        <p:sp>
          <p:nvSpPr>
            <p:cNvPr id="10" name="מלבן 9"/>
            <p:cNvSpPr/>
            <p:nvPr/>
          </p:nvSpPr>
          <p:spPr>
            <a:xfrm>
              <a:off x="3925824" y="792480"/>
              <a:ext cx="1011936" cy="2340864"/>
            </a:xfrm>
            <a:prstGeom prst="rect">
              <a:avLst/>
            </a:prstGeom>
            <a:solidFill>
              <a:srgbClr val="FFFF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3243072" y="792480"/>
              <a:ext cx="682752" cy="2243328"/>
            </a:xfrm>
            <a:prstGeom prst="rect">
              <a:avLst/>
            </a:prstGeom>
            <a:solidFill>
              <a:srgbClr val="FFFF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60243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0.25 0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0.25 -1.1111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 L -0.11367 0.0030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13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11745 0.0018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7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745" y="0"/>
            <a:ext cx="5546510" cy="6858000"/>
          </a:xfrm>
          <a:prstGeom prst="rect">
            <a:avLst/>
          </a:prstGeom>
        </p:spPr>
      </p:pic>
      <p:grpSp>
        <p:nvGrpSpPr>
          <p:cNvPr id="7" name="קבוצה 6"/>
          <p:cNvGrpSpPr/>
          <p:nvPr/>
        </p:nvGrpSpPr>
        <p:grpSpPr>
          <a:xfrm>
            <a:off x="5291329" y="4206240"/>
            <a:ext cx="1706880" cy="1597152"/>
            <a:chOff x="5291328" y="4206240"/>
            <a:chExt cx="1706880" cy="1597152"/>
          </a:xfrm>
        </p:grpSpPr>
        <p:sp>
          <p:nvSpPr>
            <p:cNvPr id="5" name="מלבן 4"/>
            <p:cNvSpPr/>
            <p:nvPr/>
          </p:nvSpPr>
          <p:spPr>
            <a:xfrm>
              <a:off x="5291328" y="4206240"/>
              <a:ext cx="1365504" cy="1597152"/>
            </a:xfrm>
            <a:prstGeom prst="rect">
              <a:avLst/>
            </a:prstGeom>
            <a:solidFill>
              <a:srgbClr val="00B0F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6" name="מלבן 5"/>
            <p:cNvSpPr/>
            <p:nvPr/>
          </p:nvSpPr>
          <p:spPr>
            <a:xfrm>
              <a:off x="6656832" y="4315968"/>
              <a:ext cx="341376" cy="1487424"/>
            </a:xfrm>
            <a:prstGeom prst="rect">
              <a:avLst/>
            </a:prstGeom>
            <a:solidFill>
              <a:srgbClr val="00B0F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60630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65760" y="671691"/>
            <a:ext cx="113873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>
                <a:latin typeface="FrankRuehl "/>
                <a:cs typeface="FrankRuehl BT" pitchFamily="2" charset="-79"/>
              </a:rPr>
              <a:t>                            המבעה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וההבער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כו</a:t>
            </a:r>
            <a:r>
              <a:rPr lang="he-IL" sz="4400" dirty="0">
                <a:latin typeface="FrankRuehl "/>
                <a:cs typeface="FrankRuehl BT" pitchFamily="2" charset="-79"/>
              </a:rPr>
              <a:t>': מאי מבעה? רב אמר: מבעה - זה אדם, ושמואל אמר: מבעה - זה השן. רב אמר מבעה זה אדם,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אמר שומר אתא בקר וגם לילה אם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תבעיון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בעיו</a:t>
            </a:r>
            <a:r>
              <a:rPr lang="he-IL" sz="4400" dirty="0">
                <a:latin typeface="FrankRuehl "/>
                <a:cs typeface="FrankRuehl BT" pitchFamily="2" charset="-79"/>
              </a:rPr>
              <a:t>; ושמואל אמר מבעה זה השן,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איך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נחפשו</a:t>
            </a:r>
            <a:r>
              <a:rPr lang="he-IL" sz="4400" dirty="0">
                <a:latin typeface="FrankRuehl "/>
                <a:cs typeface="FrankRuehl BT" pitchFamily="2" charset="-79"/>
              </a:rPr>
              <a:t> עשו נבעו מצפוניו. מאי משמע?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כדמתרגם</a:t>
            </a:r>
            <a:r>
              <a:rPr lang="he-IL" sz="4400" dirty="0">
                <a:latin typeface="FrankRuehl "/>
                <a:cs typeface="FrankRuehl BT" pitchFamily="2" charset="-79"/>
              </a:rPr>
              <a:t> רב יוסף: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איכדין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איתבליש</a:t>
            </a:r>
            <a:r>
              <a:rPr lang="he-IL" sz="4400" dirty="0">
                <a:latin typeface="FrankRuehl "/>
                <a:cs typeface="FrankRuehl BT" pitchFamily="2" charset="-79"/>
              </a:rPr>
              <a:t> עשו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אתגלין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מטמרוהי</a:t>
            </a:r>
            <a:r>
              <a:rPr lang="he-IL" sz="4400" dirty="0">
                <a:latin typeface="FrankRuehl "/>
                <a:cs typeface="FrankRuehl BT" pitchFamily="2" charset="-79"/>
              </a:rPr>
              <a:t>. ורב מאי טעמא לא אמר כשמואל?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נבעה? ושמואל מ"ט לא אמר כרב?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בועה? </a:t>
            </a:r>
          </a:p>
        </p:txBody>
      </p:sp>
      <p:sp>
        <p:nvSpPr>
          <p:cNvPr id="5" name="מלבן 4"/>
          <p:cNvSpPr/>
          <p:nvPr/>
        </p:nvSpPr>
        <p:spPr>
          <a:xfrm>
            <a:off x="8052251" y="-117241"/>
            <a:ext cx="4036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6" name="מלבן 5"/>
          <p:cNvSpPr/>
          <p:nvPr/>
        </p:nvSpPr>
        <p:spPr>
          <a:xfrm>
            <a:off x="1121664" y="719329"/>
            <a:ext cx="2401824" cy="682752"/>
          </a:xfrm>
          <a:prstGeom prst="rect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8356821" y="-117241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</a:p>
        </p:txBody>
      </p:sp>
      <p:grpSp>
        <p:nvGrpSpPr>
          <p:cNvPr id="12" name="קבוצה 11"/>
          <p:cNvGrpSpPr/>
          <p:nvPr/>
        </p:nvGrpSpPr>
        <p:grpSpPr>
          <a:xfrm>
            <a:off x="365760" y="719329"/>
            <a:ext cx="11387328" cy="1365504"/>
            <a:chOff x="365760" y="719329"/>
            <a:chExt cx="11387328" cy="1365504"/>
          </a:xfrm>
        </p:grpSpPr>
        <p:sp>
          <p:nvSpPr>
            <p:cNvPr id="9" name="מלבן 8"/>
            <p:cNvSpPr/>
            <p:nvPr/>
          </p:nvSpPr>
          <p:spPr>
            <a:xfrm>
              <a:off x="365760" y="719329"/>
              <a:ext cx="755904" cy="682752"/>
            </a:xfrm>
            <a:prstGeom prst="rect">
              <a:avLst/>
            </a:prstGeom>
            <a:solidFill>
              <a:srgbClr val="FFFF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365760" y="1402081"/>
              <a:ext cx="11387328" cy="682752"/>
            </a:xfrm>
            <a:prstGeom prst="rect">
              <a:avLst/>
            </a:prstGeom>
            <a:solidFill>
              <a:srgbClr val="FFFF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  <p:sp>
        <p:nvSpPr>
          <p:cNvPr id="13" name="מלבן 12"/>
          <p:cNvSpPr/>
          <p:nvPr/>
        </p:nvSpPr>
        <p:spPr>
          <a:xfrm>
            <a:off x="7742871" y="-117241"/>
            <a:ext cx="4346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הסבר שיטת</a:t>
            </a:r>
            <a:r>
              <a:rPr lang="he-IL" sz="5400" dirty="0">
                <a:ln w="0"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רב</a:t>
            </a:r>
          </a:p>
        </p:txBody>
      </p:sp>
      <p:grpSp>
        <p:nvGrpSpPr>
          <p:cNvPr id="16" name="קבוצה 15"/>
          <p:cNvGrpSpPr/>
          <p:nvPr/>
        </p:nvGrpSpPr>
        <p:grpSpPr>
          <a:xfrm>
            <a:off x="365760" y="2028552"/>
            <a:ext cx="11387328" cy="1304543"/>
            <a:chOff x="365760" y="2084833"/>
            <a:chExt cx="11387328" cy="1304543"/>
          </a:xfrm>
        </p:grpSpPr>
        <p:sp>
          <p:nvSpPr>
            <p:cNvPr id="14" name="מלבן 13"/>
            <p:cNvSpPr/>
            <p:nvPr/>
          </p:nvSpPr>
          <p:spPr>
            <a:xfrm>
              <a:off x="365760" y="2084833"/>
              <a:ext cx="11387328" cy="621791"/>
            </a:xfrm>
            <a:prstGeom prst="rect">
              <a:avLst/>
            </a:prstGeom>
            <a:solidFill>
              <a:srgbClr val="FFFF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6193536" y="2680825"/>
              <a:ext cx="5559552" cy="708551"/>
            </a:xfrm>
            <a:prstGeom prst="rect">
              <a:avLst/>
            </a:prstGeom>
            <a:solidFill>
              <a:srgbClr val="FFFF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  <p:sp>
        <p:nvSpPr>
          <p:cNvPr id="17" name="מלבן 16"/>
          <p:cNvSpPr/>
          <p:nvPr/>
        </p:nvSpPr>
        <p:spPr>
          <a:xfrm>
            <a:off x="-304571" y="612148"/>
            <a:ext cx="1208893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ישעיהו פרק </a:t>
            </a:r>
            <a:r>
              <a:rPr lang="he-IL" sz="3600" dirty="0" err="1"/>
              <a:t>כא</a:t>
            </a:r>
            <a:r>
              <a:rPr lang="he-IL" sz="3600" dirty="0"/>
              <a:t> פסוק </a:t>
            </a:r>
            <a:r>
              <a:rPr lang="he-IL" sz="3600" dirty="0" err="1"/>
              <a:t>יב</a:t>
            </a:r>
            <a:r>
              <a:rPr lang="he-IL" sz="3600" dirty="0"/>
              <a:t> </a:t>
            </a:r>
          </a:p>
          <a:p>
            <a:r>
              <a:rPr lang="he-IL" sz="5000" dirty="0">
                <a:cs typeface="S-Stam" pitchFamily="2" charset="-79"/>
              </a:rPr>
              <a:t>אָמַר שֹׁמֵר אָתָה בֹקֶר וְגַם לָיְלָה אִם </a:t>
            </a:r>
            <a:r>
              <a:rPr lang="he-IL" sz="5000" u="sng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S-Stam" pitchFamily="2" charset="-79"/>
              </a:rPr>
              <a:t>תִּבְעָיוּן</a:t>
            </a:r>
            <a:r>
              <a:rPr lang="he-IL" sz="5000" u="sng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S-Stam" pitchFamily="2" charset="-79"/>
              </a:rPr>
              <a:t> </a:t>
            </a:r>
            <a:r>
              <a:rPr lang="he-IL" sz="5000" u="sng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S-Stam" pitchFamily="2" charset="-79"/>
              </a:rPr>
              <a:t>בְּעָיו</a:t>
            </a:r>
            <a:r>
              <a:rPr lang="he-IL" sz="5000" u="sng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S-Stam" pitchFamily="2" charset="-79"/>
              </a:rPr>
              <a:t>ּ </a:t>
            </a:r>
            <a:r>
              <a:rPr lang="he-IL" sz="5000" dirty="0">
                <a:cs typeface="S-Stam" pitchFamily="2" charset="-79"/>
              </a:rPr>
              <a:t>שֻׁבוּ אֵתָיוּ: </a:t>
            </a:r>
          </a:p>
        </p:txBody>
      </p:sp>
      <p:pic>
        <p:nvPicPr>
          <p:cNvPr id="20" name="תמונה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01"/>
          <a:stretch/>
        </p:blipFill>
        <p:spPr>
          <a:xfrm>
            <a:off x="249539" y="2339447"/>
            <a:ext cx="4146074" cy="3748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מלבן 17"/>
          <p:cNvSpPr/>
          <p:nvPr/>
        </p:nvSpPr>
        <p:spPr>
          <a:xfrm>
            <a:off x="3121152" y="2859222"/>
            <a:ext cx="8705088" cy="369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200" dirty="0"/>
              <a:t>אמר שומר - </a:t>
            </a:r>
            <a:r>
              <a:rPr lang="he-IL" sz="3200" dirty="0">
                <a:cs typeface="Rashi" pitchFamily="2" charset="-79"/>
              </a:rPr>
              <a:t>הקדוש ברוך הוא:</a:t>
            </a:r>
          </a:p>
          <a:p>
            <a:pPr>
              <a:lnSpc>
                <a:spcPct val="150000"/>
              </a:lnSpc>
            </a:pPr>
            <a:r>
              <a:rPr lang="he-IL" sz="3200" dirty="0"/>
              <a:t>אתא בקר </a:t>
            </a:r>
            <a:r>
              <a:rPr lang="he-IL" sz="3200" dirty="0">
                <a:cs typeface="Rashi" pitchFamily="2" charset="-79"/>
              </a:rPr>
              <a:t>- יש לפני להזריח לעשות בקר לכם:</a:t>
            </a:r>
          </a:p>
          <a:p>
            <a:pPr>
              <a:lnSpc>
                <a:spcPct val="150000"/>
              </a:lnSpc>
            </a:pPr>
            <a:r>
              <a:rPr lang="he-IL" sz="3200" dirty="0"/>
              <a:t>וגם לילה - </a:t>
            </a:r>
            <a:r>
              <a:rPr lang="he-IL" sz="3200" dirty="0">
                <a:cs typeface="Rashi" pitchFamily="2" charset="-79"/>
              </a:rPr>
              <a:t>מתוקן לעשו לעת קץ:</a:t>
            </a:r>
          </a:p>
          <a:p>
            <a:pPr>
              <a:lnSpc>
                <a:spcPct val="150000"/>
              </a:lnSpc>
            </a:pPr>
            <a:r>
              <a:rPr lang="he-IL" sz="3200" dirty="0"/>
              <a:t>אם </a:t>
            </a:r>
            <a:r>
              <a:rPr lang="he-IL" sz="3200" dirty="0" err="1"/>
              <a:t>תבעיון</a:t>
            </a:r>
            <a:r>
              <a:rPr lang="he-IL" sz="3200" dirty="0"/>
              <a:t> </a:t>
            </a:r>
            <a:r>
              <a:rPr lang="he-IL" sz="3200" dirty="0" err="1"/>
              <a:t>בעיו</a:t>
            </a:r>
            <a:r>
              <a:rPr lang="he-IL" sz="3200" dirty="0"/>
              <a:t> - </a:t>
            </a:r>
            <a:r>
              <a:rPr lang="he-IL" sz="3200" dirty="0">
                <a:cs typeface="Rashi" pitchFamily="2" charset="-79"/>
              </a:rPr>
              <a:t>אם תבקשו בקשתכם למהר הקץ:</a:t>
            </a:r>
          </a:p>
          <a:p>
            <a:pPr>
              <a:lnSpc>
                <a:spcPct val="150000"/>
              </a:lnSpc>
            </a:pPr>
            <a:r>
              <a:rPr lang="he-IL" sz="3200" dirty="0"/>
              <a:t>שובו אתיו </a:t>
            </a:r>
            <a:r>
              <a:rPr lang="he-IL" sz="3200" dirty="0">
                <a:cs typeface="Rashi" pitchFamily="2" charset="-79"/>
              </a:rPr>
              <a:t>- בתשובה:</a:t>
            </a:r>
          </a:p>
        </p:txBody>
      </p:sp>
    </p:spTree>
    <p:extLst>
      <p:ext uri="{BB962C8B-B14F-4D97-AF65-F5344CB8AC3E}">
        <p14:creationId xmlns:p14="http://schemas.microsoft.com/office/powerpoint/2010/main" val="26460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 animBg="1"/>
      <p:bldP spid="6" grpId="1" animBg="1"/>
      <p:bldP spid="7" grpId="0"/>
      <p:bldP spid="7" grpId="1"/>
      <p:bldP spid="13" grpId="0"/>
      <p:bldP spid="13" grpId="1"/>
      <p:bldP spid="17" grpId="0"/>
      <p:bldP spid="17" grpId="1"/>
      <p:bldP spid="18" grpId="0"/>
      <p:bldP spid="18" grpId="1"/>
      <p:bldP spid="1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90144" y="805803"/>
            <a:ext cx="113873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>
                <a:latin typeface="FrankRuehl "/>
                <a:cs typeface="FrankRuehl BT" pitchFamily="2" charset="-79"/>
              </a:rPr>
              <a:t>                            המבעה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וההבער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כו</a:t>
            </a:r>
            <a:r>
              <a:rPr lang="he-IL" sz="4400" dirty="0">
                <a:latin typeface="FrankRuehl "/>
                <a:cs typeface="FrankRuehl BT" pitchFamily="2" charset="-79"/>
              </a:rPr>
              <a:t>': מאי מבעה? רב אמר: מבעה - זה אדם, ושמואל אמר: מבעה - זה השן. רב אמר מבעה זה אדם,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אמר שומר אתא בקר וגם לילה אם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תבעיון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בעיו</a:t>
            </a:r>
            <a:r>
              <a:rPr lang="he-IL" sz="4400" dirty="0">
                <a:latin typeface="FrankRuehl "/>
                <a:cs typeface="FrankRuehl BT" pitchFamily="2" charset="-79"/>
              </a:rPr>
              <a:t>; ושמואל אמר מבעה זה השן,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איך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נחפשו</a:t>
            </a:r>
            <a:r>
              <a:rPr lang="he-IL" sz="4400" dirty="0">
                <a:latin typeface="FrankRuehl "/>
                <a:cs typeface="FrankRuehl BT" pitchFamily="2" charset="-79"/>
              </a:rPr>
              <a:t> עשו נבעו מצפוניו. מאי משמע?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כדמתרגם</a:t>
            </a:r>
            <a:r>
              <a:rPr lang="he-IL" sz="4400" dirty="0">
                <a:latin typeface="FrankRuehl "/>
                <a:cs typeface="FrankRuehl BT" pitchFamily="2" charset="-79"/>
              </a:rPr>
              <a:t> רב יוסף: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איכדין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איתבליש</a:t>
            </a:r>
            <a:r>
              <a:rPr lang="he-IL" sz="4400" dirty="0">
                <a:latin typeface="FrankRuehl "/>
                <a:cs typeface="FrankRuehl BT" pitchFamily="2" charset="-79"/>
              </a:rPr>
              <a:t> עשו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אתגלין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מטמרוהי</a:t>
            </a:r>
            <a:r>
              <a:rPr lang="he-IL" sz="4400" dirty="0">
                <a:latin typeface="FrankRuehl "/>
                <a:cs typeface="FrankRuehl BT" pitchFamily="2" charset="-79"/>
              </a:rPr>
              <a:t>. ורב מאי טעמא לא אמר כשמואל?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נבעה? ושמואל מ"ט לא אמר כרב?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בועה? </a:t>
            </a:r>
          </a:p>
        </p:txBody>
      </p:sp>
      <p:sp>
        <p:nvSpPr>
          <p:cNvPr id="5" name="מלבן 4"/>
          <p:cNvSpPr/>
          <p:nvPr/>
        </p:nvSpPr>
        <p:spPr>
          <a:xfrm>
            <a:off x="6794368" y="12192"/>
            <a:ext cx="5397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הסבר שיטת </a:t>
            </a:r>
            <a:r>
              <a:rPr lang="he-IL" sz="54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שמואל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390144" y="2791968"/>
            <a:ext cx="11387328" cy="1497132"/>
            <a:chOff x="390144" y="2804160"/>
            <a:chExt cx="11387328" cy="1497132"/>
          </a:xfrm>
        </p:grpSpPr>
        <p:sp>
          <p:nvSpPr>
            <p:cNvPr id="6" name="מלבן 5"/>
            <p:cNvSpPr/>
            <p:nvPr/>
          </p:nvSpPr>
          <p:spPr>
            <a:xfrm>
              <a:off x="390144" y="2804160"/>
              <a:ext cx="5937504" cy="780288"/>
            </a:xfrm>
            <a:prstGeom prst="rect">
              <a:avLst/>
            </a:prstGeom>
            <a:solidFill>
              <a:srgbClr val="FFFF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7" name="מלבן 6"/>
            <p:cNvSpPr/>
            <p:nvPr/>
          </p:nvSpPr>
          <p:spPr>
            <a:xfrm>
              <a:off x="3328416" y="3584447"/>
              <a:ext cx="8449056" cy="716845"/>
            </a:xfrm>
            <a:prstGeom prst="rect">
              <a:avLst/>
            </a:prstGeom>
            <a:solidFill>
              <a:srgbClr val="FFFF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  <p:sp>
        <p:nvSpPr>
          <p:cNvPr id="9" name="מלבן 8"/>
          <p:cNvSpPr/>
          <p:nvPr/>
        </p:nvSpPr>
        <p:spPr>
          <a:xfrm>
            <a:off x="12115242" y="12192"/>
            <a:ext cx="4036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10" name="מלבן 9"/>
          <p:cNvSpPr/>
          <p:nvPr/>
        </p:nvSpPr>
        <p:spPr>
          <a:xfrm>
            <a:off x="3547872" y="755137"/>
            <a:ext cx="75590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/>
              <a:t>עובדיה פרק א פסוק ו </a:t>
            </a:r>
          </a:p>
          <a:p>
            <a:endParaRPr lang="he-IL" sz="2000" dirty="0"/>
          </a:p>
          <a:p>
            <a:r>
              <a:rPr lang="he-IL" sz="5400" dirty="0">
                <a:cs typeface="S-Stam" pitchFamily="2" charset="-79"/>
              </a:rPr>
              <a:t>אֵיךְ </a:t>
            </a:r>
            <a:r>
              <a:rPr lang="he-IL" sz="5400" dirty="0" err="1">
                <a:cs typeface="S-Stam" pitchFamily="2" charset="-79"/>
              </a:rPr>
              <a:t>נֶחְפְּשׂו</a:t>
            </a:r>
            <a:r>
              <a:rPr lang="he-IL" sz="5400" dirty="0">
                <a:cs typeface="S-Stam" pitchFamily="2" charset="-79"/>
              </a:rPr>
              <a:t>ּ עֵשָׂו </a:t>
            </a:r>
            <a:r>
              <a:rPr lang="he-IL" sz="5400" b="1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cs typeface="S-Stam" pitchFamily="2" charset="-79"/>
              </a:rPr>
              <a:t>נִבְעוּ</a:t>
            </a:r>
            <a:r>
              <a:rPr lang="he-IL" sz="5400" dirty="0">
                <a:cs typeface="S-Stam" pitchFamily="2" charset="-79"/>
              </a:rPr>
              <a:t> מַצְפֻּנָיו</a:t>
            </a:r>
            <a:r>
              <a:rPr lang="he-IL" sz="2000" dirty="0"/>
              <a:t>: </a:t>
            </a:r>
          </a:p>
        </p:txBody>
      </p:sp>
      <p:sp>
        <p:nvSpPr>
          <p:cNvPr id="12" name="מלבן 11"/>
          <p:cNvSpPr/>
          <p:nvPr/>
        </p:nvSpPr>
        <p:spPr>
          <a:xfrm>
            <a:off x="1024128" y="2919494"/>
            <a:ext cx="1037539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dirty="0"/>
              <a:t>אלשיך</a:t>
            </a:r>
          </a:p>
          <a:p>
            <a:r>
              <a:rPr lang="he-IL" sz="2800" dirty="0"/>
              <a:t> </a:t>
            </a:r>
            <a:r>
              <a:rPr lang="he-IL" sz="3600" dirty="0"/>
              <a:t>ואיך </a:t>
            </a:r>
            <a:r>
              <a:rPr lang="he-IL" sz="3600" dirty="0" err="1"/>
              <a:t>נחפשו</a:t>
            </a:r>
            <a:r>
              <a:rPr lang="he-IL" sz="3600" dirty="0"/>
              <a:t> עשו </a:t>
            </a:r>
            <a:r>
              <a:rPr lang="he-IL" sz="3600" b="1" dirty="0"/>
              <a:t>שנבעו </a:t>
            </a:r>
            <a:r>
              <a:rPr lang="he-IL" sz="3600" b="1" u="sng" dirty="0"/>
              <a:t>ונתגלו</a:t>
            </a:r>
            <a:r>
              <a:rPr lang="he-IL" sz="3600" b="1" dirty="0"/>
              <a:t> מצפוניו</a:t>
            </a:r>
            <a:r>
              <a:rPr lang="he-IL" sz="3600" dirty="0"/>
              <a:t>. מה שאין כח בידי אדם לגלות על ידי </a:t>
            </a:r>
            <a:r>
              <a:rPr lang="he-IL" sz="3600" dirty="0" err="1"/>
              <a:t>חפוש</a:t>
            </a:r>
            <a:r>
              <a:rPr lang="he-IL" sz="3600" dirty="0"/>
              <a:t>, אך מאשר נתגלו מצפוניו הלא יראה כי בהשגחה מאת השם יתברך היה, שהיה מגלה להם גם מה שלא היה כח בהם לגלות על ידי חיפוש. </a:t>
            </a:r>
          </a:p>
        </p:txBody>
      </p:sp>
      <p:sp>
        <p:nvSpPr>
          <p:cNvPr id="13" name="מלבן 12"/>
          <p:cNvSpPr/>
          <p:nvPr/>
        </p:nvSpPr>
        <p:spPr>
          <a:xfrm>
            <a:off x="390144" y="3572255"/>
            <a:ext cx="2828544" cy="716844"/>
          </a:xfrm>
          <a:prstGeom prst="rect">
            <a:avLst/>
          </a:prstGeom>
          <a:solidFill>
            <a:srgbClr val="FFFF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grpSp>
        <p:nvGrpSpPr>
          <p:cNvPr id="16" name="קבוצה 15"/>
          <p:cNvGrpSpPr/>
          <p:nvPr/>
        </p:nvGrpSpPr>
        <p:grpSpPr>
          <a:xfrm>
            <a:off x="390144" y="4225017"/>
            <a:ext cx="11387328" cy="1429755"/>
            <a:chOff x="390144" y="4225017"/>
            <a:chExt cx="11387328" cy="1429755"/>
          </a:xfrm>
        </p:grpSpPr>
        <p:sp>
          <p:nvSpPr>
            <p:cNvPr id="14" name="מלבן 13"/>
            <p:cNvSpPr/>
            <p:nvPr/>
          </p:nvSpPr>
          <p:spPr>
            <a:xfrm>
              <a:off x="390144" y="4225017"/>
              <a:ext cx="11387328" cy="716843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9692640" y="4937929"/>
              <a:ext cx="2084832" cy="716843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54056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9" grpId="0"/>
      <p:bldP spid="9" grpId="1"/>
      <p:bldP spid="10" grpId="0"/>
      <p:bldP spid="10" grpId="1"/>
      <p:bldP spid="12" grpId="0"/>
      <p:bldP spid="12" grpId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14132" y="2229165"/>
            <a:ext cx="804672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3600" dirty="0"/>
          </a:p>
          <a:p>
            <a:r>
              <a:rPr lang="he-IL" sz="4000" dirty="0" err="1"/>
              <a:t>אֵיכְדֵין</a:t>
            </a:r>
            <a:r>
              <a:rPr lang="he-IL" sz="4000" dirty="0"/>
              <a:t>  </a:t>
            </a:r>
            <a:r>
              <a:rPr lang="he-IL" sz="4000" dirty="0" err="1"/>
              <a:t>אִתְבְּלֵש</a:t>
            </a:r>
            <a:r>
              <a:rPr lang="he-IL" sz="4000" dirty="0"/>
              <a:t>ׁ עֵשָׂו </a:t>
            </a:r>
            <a:r>
              <a:rPr lang="he-IL" sz="4000" dirty="0" err="1">
                <a:ln>
                  <a:solidFill>
                    <a:srgbClr val="FFC000"/>
                  </a:solidFill>
                </a:ln>
              </a:rPr>
              <a:t>אִתְגַלְיָן</a:t>
            </a:r>
            <a:r>
              <a:rPr lang="he-IL" sz="4000" dirty="0"/>
              <a:t>  </a:t>
            </a:r>
            <a:r>
              <a:rPr lang="he-IL" sz="4000" dirty="0" err="1"/>
              <a:t>מַטְמוֹרוֹהִי</a:t>
            </a:r>
            <a:r>
              <a:rPr lang="he-IL" sz="4000" dirty="0"/>
              <a:t>:</a:t>
            </a:r>
          </a:p>
        </p:txBody>
      </p:sp>
      <p:sp>
        <p:nvSpPr>
          <p:cNvPr id="5" name="מלבן 4"/>
          <p:cNvSpPr/>
          <p:nvPr/>
        </p:nvSpPr>
        <p:spPr>
          <a:xfrm>
            <a:off x="2389632" y="2019032"/>
            <a:ext cx="7449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5400" dirty="0">
                <a:cs typeface="S-Stam" pitchFamily="2" charset="-79"/>
              </a:rPr>
              <a:t>אֵיךְ    </a:t>
            </a:r>
            <a:r>
              <a:rPr lang="he-IL" sz="5400" dirty="0" err="1">
                <a:cs typeface="S-Stam" pitchFamily="2" charset="-79"/>
              </a:rPr>
              <a:t>נֶחְפְּשׂו</a:t>
            </a:r>
            <a:r>
              <a:rPr lang="he-IL" sz="5400" dirty="0">
                <a:cs typeface="S-Stam" pitchFamily="2" charset="-79"/>
              </a:rPr>
              <a:t>ּ עֵשָׂו  </a:t>
            </a:r>
            <a:r>
              <a:rPr lang="he-IL" sz="5400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cs typeface="S-Stam" pitchFamily="2" charset="-79"/>
              </a:rPr>
              <a:t>נִבְעו</a:t>
            </a:r>
            <a:r>
              <a:rPr lang="he-IL" sz="5400" dirty="0">
                <a:cs typeface="S-Stam" pitchFamily="2" charset="-79"/>
              </a:rPr>
              <a:t>ּ   מַצְפֻּנָיו</a:t>
            </a:r>
            <a:endParaRPr lang="he-IL" sz="5400" dirty="0"/>
          </a:p>
        </p:txBody>
      </p:sp>
      <p:sp>
        <p:nvSpPr>
          <p:cNvPr id="6" name="מלבן 5"/>
          <p:cNvSpPr/>
          <p:nvPr/>
        </p:nvSpPr>
        <p:spPr>
          <a:xfrm>
            <a:off x="1126585" y="150983"/>
            <a:ext cx="10060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שמואל טוען פירוש המילה "מבעה" הוא שן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072" y="2019032"/>
            <a:ext cx="1111910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המילה "נבעו" משמעותה "התגלו"- גילוי</a:t>
            </a:r>
          </a:p>
          <a:p>
            <a:pPr algn="ctr"/>
            <a:r>
              <a:rPr lang="he-I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אך מהו הקשר לשן??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6868" y="1678793"/>
            <a:ext cx="86148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/>
              <a:t>כתוב בנביא עובדיה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4104" y="1041086"/>
            <a:ext cx="86148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>
                <a:cs typeface="1CarizmaLight" pitchFamily="2" charset="-79"/>
              </a:rPr>
              <a:t>כיצד למד שמואל שהמילה "מבעה" היא שן?</a:t>
            </a:r>
          </a:p>
        </p:txBody>
      </p:sp>
      <p:sp>
        <p:nvSpPr>
          <p:cNvPr id="10" name="מלבן 9"/>
          <p:cNvSpPr/>
          <p:nvPr/>
        </p:nvSpPr>
        <p:spPr>
          <a:xfrm>
            <a:off x="353568" y="3273977"/>
            <a:ext cx="11367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רש"י</a:t>
            </a:r>
          </a:p>
          <a:p>
            <a:pPr algn="ctr"/>
            <a:r>
              <a:rPr lang="he-IL" sz="3200" b="1" dirty="0" err="1"/>
              <a:t>איגליין</a:t>
            </a:r>
            <a:r>
              <a:rPr lang="he-IL" sz="3200" b="1" dirty="0"/>
              <a:t> </a:t>
            </a:r>
            <a:r>
              <a:rPr lang="he-IL" sz="2000" dirty="0"/>
              <a:t>- </a:t>
            </a:r>
            <a:r>
              <a:rPr lang="he-IL" sz="3600" dirty="0">
                <a:cs typeface="Rashi" pitchFamily="2" charset="-79"/>
              </a:rPr>
              <a:t>תרגומו של נבעו, </a:t>
            </a:r>
            <a:r>
              <a:rPr lang="he-IL" sz="3600" dirty="0" err="1">
                <a:cs typeface="Rashi" pitchFamily="2" charset="-79"/>
              </a:rPr>
              <a:t>אלמא</a:t>
            </a:r>
            <a:r>
              <a:rPr lang="he-IL" sz="3600" dirty="0">
                <a:cs typeface="Rashi" pitchFamily="2" charset="-79"/>
              </a:rPr>
              <a:t> "נבעו" לשון 'גילוי' הלכך אמר מבעה </a:t>
            </a:r>
            <a:br>
              <a:rPr lang="en-US" sz="3600" dirty="0">
                <a:cs typeface="Rashi" pitchFamily="2" charset="-79"/>
              </a:rPr>
            </a:br>
            <a:r>
              <a:rPr lang="he-IL" sz="3600" dirty="0">
                <a:cs typeface="Rashi" pitchFamily="2" charset="-79"/>
              </a:rPr>
              <a:t>        זה השן, </a:t>
            </a:r>
            <a:r>
              <a:rPr lang="he-IL" sz="3600" dirty="0" err="1">
                <a:cs typeface="Rashi" pitchFamily="2" charset="-79"/>
              </a:rPr>
              <a:t>דמבעה</a:t>
            </a:r>
            <a:r>
              <a:rPr lang="he-IL" sz="3600" dirty="0">
                <a:cs typeface="Rashi" pitchFamily="2" charset="-79"/>
              </a:rPr>
              <a:t> לשון מגולה הוא דהיינו שן </a:t>
            </a:r>
            <a:br>
              <a:rPr lang="en-US" sz="3600" dirty="0">
                <a:cs typeface="Rashi" pitchFamily="2" charset="-79"/>
              </a:rPr>
            </a:br>
            <a:r>
              <a:rPr lang="he-IL" sz="3600" dirty="0">
                <a:cs typeface="Rashi" pitchFamily="2" charset="-79"/>
              </a:rPr>
              <a:t>          </a:t>
            </a:r>
            <a:r>
              <a:rPr lang="he-IL" sz="3600" u="sng" dirty="0">
                <a:cs typeface="Rashi" pitchFamily="2" charset="-79"/>
              </a:rPr>
              <a:t>שפעמים מגולה ופעמים מכוסה.</a:t>
            </a:r>
            <a:br>
              <a:rPr lang="en-US" sz="3600" u="sng" dirty="0">
                <a:cs typeface="Rashi" pitchFamily="2" charset="-79"/>
              </a:rPr>
            </a:br>
            <a:br>
              <a:rPr lang="en-US" sz="3600" u="sng" dirty="0">
                <a:cs typeface="Rashi" pitchFamily="2" charset="-79"/>
              </a:rPr>
            </a:br>
            <a:r>
              <a:rPr lang="he-IL" sz="2400" u="sng" dirty="0">
                <a:cs typeface="Rashi" pitchFamily="2" charset="-79"/>
                <a:hlinkClick r:id="rId2" action="ppaction://hlinkpres?slideindex=1&amp;slidetitle="/>
              </a:rPr>
              <a:t>ָ*</a:t>
            </a:r>
            <a:endParaRPr lang="he-IL" sz="3600" dirty="0">
              <a:cs typeface="Rash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729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 L 0.1211 -0.2414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1208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0.15755 -0.2354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78" y="-1178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85185E-6 L 0.15781 -0.2601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1" y="-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8" grpId="1"/>
      <p:bldP spid="9" grpId="0"/>
      <p:bldP spid="9" grpId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390144" y="805803"/>
            <a:ext cx="113873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>
                <a:latin typeface="FrankRuehl "/>
                <a:cs typeface="FrankRuehl BT" pitchFamily="2" charset="-79"/>
              </a:rPr>
              <a:t>                            המבעה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וההבער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כו</a:t>
            </a:r>
            <a:r>
              <a:rPr lang="he-IL" sz="4400" dirty="0">
                <a:latin typeface="FrankRuehl "/>
                <a:cs typeface="FrankRuehl BT" pitchFamily="2" charset="-79"/>
              </a:rPr>
              <a:t>': מאי מבעה? רב אמר: מבעה - זה אדם, ושמואל אמר: מבעה - זה השן. רב אמר מבעה זה אדם,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אמר שומר אתא בקר וגם לילה אם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תבעיון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בעיו</a:t>
            </a:r>
            <a:r>
              <a:rPr lang="he-IL" sz="4400" dirty="0">
                <a:latin typeface="FrankRuehl "/>
                <a:cs typeface="FrankRuehl BT" pitchFamily="2" charset="-79"/>
              </a:rPr>
              <a:t>; ושמואל אמר מבעה זה השן,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איך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נחפשו</a:t>
            </a:r>
            <a:r>
              <a:rPr lang="he-IL" sz="4400" dirty="0">
                <a:latin typeface="FrankRuehl "/>
                <a:cs typeface="FrankRuehl BT" pitchFamily="2" charset="-79"/>
              </a:rPr>
              <a:t> עשו נבעו מצפוניו. מאי משמע?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כדמתרגם</a:t>
            </a:r>
            <a:r>
              <a:rPr lang="he-IL" sz="4400" dirty="0">
                <a:latin typeface="FrankRuehl "/>
                <a:cs typeface="FrankRuehl BT" pitchFamily="2" charset="-79"/>
              </a:rPr>
              <a:t> רב יוסף: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איכדין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איתבליש</a:t>
            </a:r>
            <a:r>
              <a:rPr lang="he-IL" sz="4400" dirty="0">
                <a:latin typeface="FrankRuehl "/>
                <a:cs typeface="FrankRuehl BT" pitchFamily="2" charset="-79"/>
              </a:rPr>
              <a:t> עשו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אתגלין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מטמרוהי</a:t>
            </a:r>
            <a:r>
              <a:rPr lang="he-IL" sz="4400" dirty="0">
                <a:latin typeface="FrankRuehl "/>
                <a:cs typeface="FrankRuehl BT" pitchFamily="2" charset="-79"/>
              </a:rPr>
              <a:t>. ורב מאי טעמא לא אמר כשמואל?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נבעה? ושמואל מ"ט לא אמר כרב?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בועה?                                                              </a:t>
            </a:r>
            <a:r>
              <a:rPr lang="he-IL" sz="2400" dirty="0">
                <a:latin typeface="FrankRuehl "/>
                <a:cs typeface="FrankRuehl BT" pitchFamily="2" charset="-79"/>
                <a:hlinkClick r:id="rId2" action="ppaction://hlinkpres?slideindex=2&amp;slidetitle="/>
              </a:rPr>
              <a:t>1</a:t>
            </a:r>
            <a:r>
              <a:rPr lang="he-IL" sz="4400" dirty="0">
                <a:latin typeface="FrankRuehl "/>
                <a:cs typeface="FrankRuehl BT" pitchFamily="2" charset="-79"/>
              </a:rPr>
              <a:t>    </a:t>
            </a:r>
          </a:p>
        </p:txBody>
      </p:sp>
      <p:sp>
        <p:nvSpPr>
          <p:cNvPr id="6" name="מלבן 5"/>
          <p:cNvSpPr/>
          <p:nvPr/>
        </p:nvSpPr>
        <p:spPr>
          <a:xfrm>
            <a:off x="7981129" y="0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7" name="מלבן 6"/>
          <p:cNvSpPr/>
          <p:nvPr/>
        </p:nvSpPr>
        <p:spPr>
          <a:xfrm>
            <a:off x="2781300" y="4876800"/>
            <a:ext cx="6905625" cy="657225"/>
          </a:xfrm>
          <a:prstGeom prst="rect">
            <a:avLst/>
          </a:prstGeom>
          <a:solidFill>
            <a:srgbClr val="FFFF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8285699" y="0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chemeClr val="tx1"/>
                  </a:solidFill>
                </a:ln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</a:p>
        </p:txBody>
      </p:sp>
      <p:grpSp>
        <p:nvGrpSpPr>
          <p:cNvPr id="11" name="קבוצה 10"/>
          <p:cNvGrpSpPr/>
          <p:nvPr/>
        </p:nvGrpSpPr>
        <p:grpSpPr>
          <a:xfrm>
            <a:off x="390144" y="4876800"/>
            <a:ext cx="11387328" cy="1314450"/>
            <a:chOff x="390144" y="4876800"/>
            <a:chExt cx="11387328" cy="1314450"/>
          </a:xfrm>
        </p:grpSpPr>
        <p:sp>
          <p:nvSpPr>
            <p:cNvPr id="9" name="מלבן 8"/>
            <p:cNvSpPr/>
            <p:nvPr/>
          </p:nvSpPr>
          <p:spPr>
            <a:xfrm>
              <a:off x="390144" y="4876800"/>
              <a:ext cx="2391156" cy="657225"/>
            </a:xfrm>
            <a:prstGeom prst="rect">
              <a:avLst/>
            </a:prstGeom>
            <a:solidFill>
              <a:srgbClr val="FFFF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9144000" y="5534025"/>
              <a:ext cx="2633472" cy="657225"/>
            </a:xfrm>
            <a:prstGeom prst="rect">
              <a:avLst/>
            </a:prstGeom>
            <a:solidFill>
              <a:srgbClr val="FFFF0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33536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 animBg="1"/>
      <p:bldP spid="7" grpId="1" animBg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22167" y="538366"/>
            <a:ext cx="113873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4400" dirty="0">
                <a:latin typeface="FrankRuehl "/>
                <a:cs typeface="FrankRuehl BT" pitchFamily="2" charset="-79"/>
              </a:rPr>
              <a:t>                            המבעה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וההבער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כו</a:t>
            </a:r>
            <a:r>
              <a:rPr lang="he-IL" sz="4400" dirty="0">
                <a:latin typeface="FrankRuehl "/>
                <a:cs typeface="FrankRuehl BT" pitchFamily="2" charset="-79"/>
              </a:rPr>
              <a:t>': מאי מבעה? רב אמר: מבעה - זה אדם, ושמואל אמר: מבעה - זה השן. רב אמר מבעה זה אדם,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אמר שומר אתא בקר וגם לילה אם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תבעיון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בעיו</a:t>
            </a:r>
            <a:r>
              <a:rPr lang="he-IL" sz="4400" dirty="0">
                <a:latin typeface="FrankRuehl "/>
                <a:cs typeface="FrankRuehl BT" pitchFamily="2" charset="-79"/>
              </a:rPr>
              <a:t>; ושמואל אמר מבעה זה השן,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דכתיב</a:t>
            </a:r>
            <a:r>
              <a:rPr lang="he-IL" sz="4400" dirty="0">
                <a:latin typeface="FrankRuehl "/>
                <a:cs typeface="FrankRuehl BT" pitchFamily="2" charset="-79"/>
              </a:rPr>
              <a:t>: איך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נחפשו</a:t>
            </a:r>
            <a:r>
              <a:rPr lang="he-IL" sz="4400" dirty="0">
                <a:latin typeface="FrankRuehl "/>
                <a:cs typeface="FrankRuehl BT" pitchFamily="2" charset="-79"/>
              </a:rPr>
              <a:t> עשו נבעו מצפוניו. מאי משמע?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כדמתרגם</a:t>
            </a:r>
            <a:r>
              <a:rPr lang="he-IL" sz="4400" dirty="0">
                <a:latin typeface="FrankRuehl "/>
                <a:cs typeface="FrankRuehl BT" pitchFamily="2" charset="-79"/>
              </a:rPr>
              <a:t> רב יוסף: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איכדין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איתבליש</a:t>
            </a:r>
            <a:r>
              <a:rPr lang="he-IL" sz="4400" dirty="0">
                <a:latin typeface="FrankRuehl "/>
                <a:cs typeface="FrankRuehl BT" pitchFamily="2" charset="-79"/>
              </a:rPr>
              <a:t> עשו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אתגלין</a:t>
            </a:r>
            <a:r>
              <a:rPr lang="he-IL" sz="4400" dirty="0">
                <a:latin typeface="FrankRuehl "/>
                <a:cs typeface="FrankRuehl BT" pitchFamily="2" charset="-79"/>
              </a:rPr>
              <a:t>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מטמרוהי</a:t>
            </a:r>
            <a:r>
              <a:rPr lang="he-IL" sz="4400" dirty="0">
                <a:latin typeface="FrankRuehl "/>
                <a:cs typeface="FrankRuehl BT" pitchFamily="2" charset="-79"/>
              </a:rPr>
              <a:t>. ורב מאי טעמא לא אמר כשמואל?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נבעה? ושמואל מ"ט לא אמר כרב? אמר לך: מי </a:t>
            </a:r>
            <a:r>
              <a:rPr lang="he-IL" sz="4400" dirty="0" err="1">
                <a:latin typeface="FrankRuehl "/>
                <a:cs typeface="FrankRuehl BT" pitchFamily="2" charset="-79"/>
              </a:rPr>
              <a:t>קתני</a:t>
            </a:r>
            <a:r>
              <a:rPr lang="he-IL" sz="4400" dirty="0">
                <a:latin typeface="FrankRuehl "/>
                <a:cs typeface="FrankRuehl BT" pitchFamily="2" charset="-79"/>
              </a:rPr>
              <a:t> בועה?       </a:t>
            </a:r>
            <a:r>
              <a:rPr lang="he-IL" sz="4400" dirty="0">
                <a:latin typeface="FrankRuehl "/>
                <a:cs typeface="FrankRuehl BT" pitchFamily="2" charset="-79"/>
                <a:hlinkClick r:id="rId2" action="ppaction://hlinkpres?slideindex=3&amp;slidetitle=מצגת של PowerPoint‏"/>
              </a:rPr>
              <a:t>2‏</a:t>
            </a:r>
            <a:endParaRPr lang="he-IL" sz="4400" dirty="0">
              <a:latin typeface="FrankRuehl "/>
              <a:cs typeface="FrankRuehl BT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7823749" y="-80665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6" name="מלבן 5"/>
          <p:cNvSpPr/>
          <p:nvPr/>
        </p:nvSpPr>
        <p:spPr>
          <a:xfrm>
            <a:off x="2921909" y="5334393"/>
            <a:ext cx="5987845" cy="668594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7991064" y="-89333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222167" y="5334393"/>
            <a:ext cx="11387328" cy="1287625"/>
            <a:chOff x="222167" y="5334393"/>
            <a:chExt cx="11387328" cy="1287625"/>
          </a:xfrm>
        </p:grpSpPr>
        <p:sp>
          <p:nvSpPr>
            <p:cNvPr id="8" name="מלבן 7"/>
            <p:cNvSpPr/>
            <p:nvPr/>
          </p:nvSpPr>
          <p:spPr>
            <a:xfrm>
              <a:off x="222167" y="5334393"/>
              <a:ext cx="2699741" cy="668594"/>
            </a:xfrm>
            <a:prstGeom prst="rect">
              <a:avLst/>
            </a:prstGeom>
            <a:solidFill>
              <a:srgbClr val="FFFF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8909754" y="5953424"/>
              <a:ext cx="2699741" cy="668594"/>
            </a:xfrm>
            <a:prstGeom prst="rect">
              <a:avLst/>
            </a:prstGeom>
            <a:solidFill>
              <a:srgbClr val="FFFF0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10471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82752" y="1967597"/>
            <a:ext cx="1082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5400" dirty="0">
                <a:latin typeface="FrankRuehl "/>
                <a:cs typeface="FrankRuehl BT" pitchFamily="2" charset="-79"/>
              </a:rPr>
              <a:t>מכדי קראי לא כמר דייקי ולא כמר דייקי, </a:t>
            </a:r>
            <a:br>
              <a:rPr lang="en-US" sz="5400" dirty="0">
                <a:latin typeface="FrankRuehl "/>
                <a:cs typeface="FrankRuehl BT" pitchFamily="2" charset="-79"/>
              </a:rPr>
            </a:br>
            <a:r>
              <a:rPr lang="he-IL" sz="5400" dirty="0">
                <a:latin typeface="FrankRuehl "/>
                <a:cs typeface="FrankRuehl BT" pitchFamily="2" charset="-79"/>
              </a:rPr>
              <a:t>רב מ"ט לא אמר כשמואל? תנא שור וכל </a:t>
            </a:r>
            <a:br>
              <a:rPr lang="en-US" sz="5400" dirty="0">
                <a:latin typeface="FrankRuehl "/>
                <a:cs typeface="FrankRuehl BT" pitchFamily="2" charset="-79"/>
              </a:rPr>
            </a:br>
            <a:r>
              <a:rPr lang="he-IL" sz="5400" dirty="0">
                <a:latin typeface="FrankRuehl "/>
                <a:cs typeface="FrankRuehl BT" pitchFamily="2" charset="-79"/>
              </a:rPr>
              <a:t>מילי </a:t>
            </a:r>
            <a:r>
              <a:rPr lang="he-IL" sz="5400" dirty="0" err="1">
                <a:latin typeface="FrankRuehl "/>
                <a:cs typeface="FrankRuehl BT" pitchFamily="2" charset="-79"/>
              </a:rPr>
              <a:t>דשור</a:t>
            </a:r>
            <a:r>
              <a:rPr lang="he-IL" sz="5400" dirty="0">
                <a:latin typeface="FrankRuehl "/>
                <a:cs typeface="FrankRuehl BT" pitchFamily="2" charset="-79"/>
              </a:rPr>
              <a:t>. ושמואל </a:t>
            </a:r>
            <a:r>
              <a:rPr lang="he-IL" sz="5400" dirty="0" err="1">
                <a:latin typeface="FrankRuehl "/>
                <a:cs typeface="FrankRuehl BT" pitchFamily="2" charset="-79"/>
              </a:rPr>
              <a:t>נמי</a:t>
            </a:r>
            <a:r>
              <a:rPr lang="he-IL" sz="5400" dirty="0">
                <a:latin typeface="FrankRuehl "/>
                <a:cs typeface="FrankRuehl BT" pitchFamily="2" charset="-79"/>
              </a:rPr>
              <a:t> הא תנא ליה שור! אמר רב יהודה: תנא שור לקרנו ומבעה לשינו, </a:t>
            </a:r>
          </a:p>
        </p:txBody>
      </p:sp>
      <p:sp>
        <p:nvSpPr>
          <p:cNvPr id="5" name="מלבן 4"/>
          <p:cNvSpPr/>
          <p:nvPr/>
        </p:nvSpPr>
        <p:spPr>
          <a:xfrm>
            <a:off x="7881563" y="102215"/>
            <a:ext cx="4036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שואלת הגמרא</a:t>
            </a:r>
          </a:p>
        </p:txBody>
      </p:sp>
      <p:sp>
        <p:nvSpPr>
          <p:cNvPr id="6" name="מלבן 5"/>
          <p:cNvSpPr/>
          <p:nvPr/>
        </p:nvSpPr>
        <p:spPr>
          <a:xfrm>
            <a:off x="682752" y="1967597"/>
            <a:ext cx="10826496" cy="934099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236720" y="2901696"/>
            <a:ext cx="7272528" cy="79248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8186133" y="111576"/>
            <a:ext cx="3427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עונה הגמרא</a:t>
            </a:r>
          </a:p>
        </p:txBody>
      </p:sp>
      <p:grpSp>
        <p:nvGrpSpPr>
          <p:cNvPr id="11" name="קבוצה 10"/>
          <p:cNvGrpSpPr/>
          <p:nvPr/>
        </p:nvGrpSpPr>
        <p:grpSpPr>
          <a:xfrm>
            <a:off x="682752" y="2901696"/>
            <a:ext cx="10826496" cy="1519535"/>
            <a:chOff x="682752" y="2901696"/>
            <a:chExt cx="10826496" cy="1519535"/>
          </a:xfrm>
        </p:grpSpPr>
        <p:sp>
          <p:nvSpPr>
            <p:cNvPr id="9" name="מלבן 8"/>
            <p:cNvSpPr/>
            <p:nvPr/>
          </p:nvSpPr>
          <p:spPr>
            <a:xfrm>
              <a:off x="682752" y="2901696"/>
              <a:ext cx="3602736" cy="79248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8497824" y="3628751"/>
              <a:ext cx="3011424" cy="792480"/>
            </a:xfrm>
            <a:prstGeom prst="rect">
              <a:avLst/>
            </a:prstGeom>
            <a:solidFill>
              <a:srgbClr val="FFFF0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13091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 animBg="1"/>
      <p:bldP spid="6" grpId="1" animBg="1"/>
      <p:bldP spid="7" grpId="0" animBg="1"/>
      <p:bldP spid="7" grpId="1" animBg="1"/>
      <p:bldP spid="8" grpId="0"/>
      <p:bldP spid="8" grpId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744</Words>
  <Application>Microsoft Office PowerPoint</Application>
  <PresentationFormat>מסך רחב</PresentationFormat>
  <Paragraphs>55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FrankRuehl 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המשנה לשיטת שמואל: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משפחת צוקרמן</dc:creator>
  <cp:lastModifiedBy>ניר צוקרמן</cp:lastModifiedBy>
  <cp:revision>30</cp:revision>
  <dcterms:created xsi:type="dcterms:W3CDTF">2017-11-14T13:51:20Z</dcterms:created>
  <dcterms:modified xsi:type="dcterms:W3CDTF">2019-12-03T18:48:01Z</dcterms:modified>
</cp:coreProperties>
</file>